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p:scale>
          <a:sx n="100" d="100"/>
          <a:sy n="100" d="100"/>
        </p:scale>
        <p:origin x="1142" y="-576"/>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03449052"/>
              </p:ext>
            </p:extLst>
          </p:nvPr>
        </p:nvGraphicFramePr>
        <p:xfrm>
          <a:off x="453579" y="3544275"/>
          <a:ext cx="4019748" cy="2405006"/>
        </p:xfrm>
        <a:graphic>
          <a:graphicData uri="http://schemas.openxmlformats.org/drawingml/2006/table">
            <a:tbl>
              <a:tblPr/>
              <a:tblGrid>
                <a:gridCol w="4019748">
                  <a:extLst>
                    <a:ext uri="{9D8B030D-6E8A-4147-A177-3AD203B41FA5}">
                      <a16:colId xmlns:a16="http://schemas.microsoft.com/office/drawing/2014/main" val="20000"/>
                    </a:ext>
                  </a:extLst>
                </a:gridCol>
              </a:tblGrid>
              <a:tr h="24050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112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22 сәуір </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22</a:t>
            </a:r>
            <a:r>
              <a:rPr lang="kk-KZ" sz="1100" b="1" kern="1400" dirty="0">
                <a:latin typeface="Times New Roman" panose="02020603050405020304" pitchFamily="18" charset="0"/>
                <a:cs typeface="Times New Roman" panose="02020603050405020304" pitchFamily="18" charset="0"/>
              </a:rPr>
              <a:t> сәуір</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a:t>
            </a:r>
            <a:r>
              <a:rPr lang="ru-RU" altLang="ru-RU" sz="1100" b="1" dirty="0" err="1">
                <a:latin typeface="Times New Roman" panose="02020603050405020304" pitchFamily="18" charset="0"/>
                <a:cs typeface="Times New Roman" panose="02020603050405020304" pitchFamily="18" charset="0"/>
              </a:rPr>
              <a:t>қаласыны</a:t>
            </a:r>
            <a:r>
              <a:rPr lang="kk-KZ" altLang="ru-RU" sz="1100" b="1" dirty="0">
                <a:latin typeface="Times New Roman" panose="02020603050405020304" pitchFamily="18" charset="0"/>
                <a:cs typeface="Times New Roman" panose="02020603050405020304" pitchFamily="18" charset="0"/>
              </a:rPr>
              <a:t>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r>
              <a:rPr lang="ru-RU" altLang="ru-RU" sz="11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8287667"/>
              </p:ext>
            </p:extLst>
          </p:nvPr>
        </p:nvGraphicFramePr>
        <p:xfrm>
          <a:off x="5204966" y="3770596"/>
          <a:ext cx="4320480" cy="2537667"/>
        </p:xfrm>
        <a:graphic>
          <a:graphicData uri="http://schemas.openxmlformats.org/drawingml/2006/table">
            <a:tbl>
              <a:tblPr firstRow="1" bandRow="1">
                <a:tableStyleId>{5C22544A-7EE6-4342-B048-85BDC9FD1C3A}</a:tableStyleId>
              </a:tblPr>
              <a:tblGrid>
                <a:gridCol w="1748662">
                  <a:extLst>
                    <a:ext uri="{9D8B030D-6E8A-4147-A177-3AD203B41FA5}">
                      <a16:colId xmlns:a16="http://schemas.microsoft.com/office/drawing/2014/main" val="3583770891"/>
                    </a:ext>
                  </a:extLst>
                </a:gridCol>
                <a:gridCol w="1362635">
                  <a:extLst>
                    <a:ext uri="{9D8B030D-6E8A-4147-A177-3AD203B41FA5}">
                      <a16:colId xmlns:a16="http://schemas.microsoft.com/office/drawing/2014/main" val="1276116030"/>
                    </a:ext>
                  </a:extLst>
                </a:gridCol>
                <a:gridCol w="1209183">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73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Times New Roman" panose="02020603050405020304" pitchFamily="18" charset="0"/>
                          <a:cs typeface="Times New Roman" panose="02020603050405020304" pitchFamily="18" charset="0"/>
                        </a:rPr>
                        <a:t>62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0.124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Times New Roman" panose="02020603050405020304" pitchFamily="18" charset="0"/>
                          <a:cs typeface="Times New Roman" panose="02020603050405020304" pitchFamily="18" charset="0"/>
                        </a:rPr>
                        <a:t>6686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1.337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349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Times New Roman" panose="02020603050405020304" pitchFamily="18" charset="0"/>
                          <a:cs typeface="Times New Roman" panose="02020603050405020304" pitchFamily="18" charset="0"/>
                        </a:rPr>
                        <a:t>1.747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694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82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Times New Roman" panose="02020603050405020304" pitchFamily="18" charset="0"/>
                          <a:cs typeface="Times New Roman" panose="02020603050405020304" pitchFamily="18" charset="0"/>
                        </a:rPr>
                        <a:t>0.205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Times New Roman" panose="02020603050405020304" pitchFamily="18" charset="0"/>
                          <a:cs typeface="Times New Roman" panose="02020603050405020304" pitchFamily="18" charset="0"/>
                        </a:rPr>
                        <a:t>0.538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199941"/>
            <a:ext cx="4257035" cy="1954381"/>
          </a:xfrm>
          <a:prstGeom prst="rect">
            <a:avLst/>
          </a:prstGeom>
          <a:solidFill>
            <a:schemeClr val="bg1"/>
          </a:solidFill>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ru-RU" sz="1100" b="1" dirty="0">
                <a:latin typeface="Times New Roman" panose="02020603050405020304" pitchFamily="18" charset="0"/>
                <a:cs typeface="Times New Roman" panose="02020603050405020304" pitchFamily="18" charset="0"/>
              </a:rPr>
              <a:t>23 </a:t>
            </a:r>
            <a:r>
              <a:rPr lang="kk-KZ" sz="1100" b="1" kern="1400" dirty="0">
                <a:latin typeface="Times New Roman" panose="02020603050405020304" pitchFamily="18" charset="0"/>
                <a:cs typeface="Times New Roman" panose="02020603050405020304" pitchFamily="18" charset="0"/>
              </a:rPr>
              <a:t>сәуірг</a:t>
            </a:r>
            <a:r>
              <a:rPr lang="kk-KZ" sz="1100" b="1" dirty="0">
                <a:latin typeface="Times New Roman" panose="02020603050405020304" pitchFamily="18" charset="0"/>
                <a:cs typeface="Times New Roman" panose="02020603050405020304" pitchFamily="18" charset="0"/>
              </a:rPr>
              <a:t>е ауа-райы болжамы</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22 сәуір</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20.00-дан</a:t>
            </a:r>
            <a:r>
              <a:rPr lang="kk-KZ" sz="1100" b="1" kern="1400" dirty="0">
                <a:latin typeface="Times New Roman" panose="02020603050405020304" pitchFamily="18" charset="0"/>
                <a:cs typeface="Times New Roman" panose="02020603050405020304" pitchFamily="18" charset="0"/>
              </a:rPr>
              <a:t> 23</a:t>
            </a:r>
            <a:r>
              <a:rPr lang="ru-RU" sz="1100" b="1"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сәуір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Бұлтты, жаңбыр, найзағай. Оңтүстік-батыстан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 9-14, таңертең және күндіз 15-20, екпіні 23</a:t>
            </a:r>
            <a:r>
              <a:rPr lang="ru-RU" sz="1100" dirty="0">
                <a:latin typeface="Times New Roman" panose="02020603050405020304" pitchFamily="18" charset="0"/>
                <a:cs typeface="Times New Roman" panose="02020603050405020304" pitchFamily="18" charset="0"/>
              </a:rPr>
              <a:t> м/с</a:t>
            </a:r>
            <a:r>
              <a:rPr lang="kk-KZ" sz="1100" dirty="0">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11-13, күндіз 20-22 градус жылы</a:t>
            </a:r>
            <a:r>
              <a:rPr lang="ru-RU" sz="1100" dirty="0">
                <a:latin typeface="Times New Roman" panose="02020603050405020304" pitchFamily="18" charset="0"/>
                <a:cs typeface="Times New Roman" panose="02020603050405020304" pitchFamily="18" charset="0"/>
              </a:rPr>
              <a:t>.</a:t>
            </a:r>
          </a:p>
          <a:p>
            <a:pPr algn="ctr"/>
            <a:r>
              <a:rPr lang="kk-KZ" sz="1100" b="1" dirty="0">
                <a:latin typeface="Times New Roman" panose="02020603050405020304" pitchFamily="18" charset="0"/>
                <a:cs typeface="Times New Roman" panose="02020603050405020304" pitchFamily="18" charset="0"/>
              </a:rPr>
              <a:t>Түнде </a:t>
            </a:r>
            <a:r>
              <a:rPr lang="kk-KZ" sz="1100" b="1" kern="1400" dirty="0">
                <a:latin typeface="Times New Roman" panose="02020603050405020304" pitchFamily="18" charset="0"/>
                <a:cs typeface="Times New Roman" panose="02020603050405020304" pitchFamily="18" charset="0"/>
              </a:rPr>
              <a:t>24 сәуірге</a:t>
            </a:r>
            <a:r>
              <a:rPr lang="kk-KZ" sz="1100" b="1" dirty="0">
                <a:latin typeface="Times New Roman" panose="02020603050405020304" pitchFamily="18" charset="0"/>
                <a:cs typeface="Times New Roman" panose="02020603050405020304" pitchFamily="18" charset="0"/>
              </a:rPr>
              <a:t> ауа-райы болжамы</a:t>
            </a:r>
          </a:p>
          <a:p>
            <a:pPr algn="ctr"/>
            <a:r>
              <a:rPr lang="ru-RU" sz="1100" b="1" kern="1400" dirty="0">
                <a:latin typeface="Times New Roman" panose="02020603050405020304" pitchFamily="18" charset="0"/>
                <a:cs typeface="Times New Roman" panose="02020603050405020304" pitchFamily="18" charset="0"/>
              </a:rPr>
              <a:t>23 </a:t>
            </a:r>
            <a:r>
              <a:rPr lang="kk-KZ" sz="1100" b="1" kern="1400" dirty="0">
                <a:latin typeface="Times New Roman" panose="02020603050405020304" pitchFamily="18" charset="0"/>
                <a:cs typeface="Times New Roman" panose="02020603050405020304" pitchFamily="18" charset="0"/>
              </a:rPr>
              <a:t>сәуір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 24 сәуір</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100" dirty="0">
                <a:latin typeface="Times New Roman" panose="02020603050405020304" pitchFamily="18" charset="0"/>
                <a:cs typeface="Times New Roman" panose="02020603050405020304" pitchFamily="18" charset="0"/>
              </a:rPr>
              <a:t>Көшпелі бұлтты,аздаған жаңбыр. Оңтүстік-батыстан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9-14 м/с</a:t>
            </a:r>
            <a:r>
              <a:rPr lang="kk-KZ" sz="1100" dirty="0">
                <a:latin typeface="Times New Roman" panose="02020603050405020304" pitchFamily="18" charset="0"/>
                <a:cs typeface="Times New Roman" panose="02020603050405020304" pitchFamily="18" charset="0"/>
              </a:rPr>
              <a:t>. Ауа температурасы 8-10 градус жылы.</a:t>
            </a:r>
          </a:p>
          <a:p>
            <a:pPr indent="176213" algn="just"/>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69441"/>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a:t>
            </a:r>
            <a:r>
              <a:rPr lang="ru-RU" altLang="ru-RU" sz="1100" dirty="0">
                <a:solidFill>
                  <a:schemeClr val="tx1"/>
                </a:solidFill>
                <a:latin typeface="Times New Roman" panose="02020603050405020304" pitchFamily="18" charset="0"/>
                <a:cs typeface="Times New Roman" pitchFamily="18" charset="0"/>
              </a:rPr>
              <a:t>қала атмосферасында ластаушы заттардың </a:t>
            </a:r>
            <a:r>
              <a:rPr lang="ru-RU" altLang="ru-RU" sz="1100" b="1" dirty="0">
                <a:solidFill>
                  <a:schemeClr val="tx1"/>
                </a:solidFill>
                <a:latin typeface="Times New Roman" panose="02020603050405020304" pitchFamily="18" charset="0"/>
                <a:cs typeface="Times New Roman" pitchFamily="18" charset="0"/>
              </a:rPr>
              <a:t>сейілуіне</a:t>
            </a:r>
            <a:r>
              <a:rPr lang="ru-RU" sz="1100" b="1" dirty="0">
                <a:solidFill>
                  <a:prstClr val="black"/>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indent="176213" algn="just"/>
            <a:r>
              <a:rPr lang="ru-RU" sz="11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a:t>
            </a:r>
            <a:r>
              <a:rPr lang="ru-RU" sz="1100" b="1" dirty="0" err="1">
                <a:solidFill>
                  <a:prstClr val="black"/>
                </a:solidFill>
                <a:latin typeface="Times New Roman" panose="02020603050405020304" pitchFamily="18" charset="0"/>
                <a:cs typeface="Times New Roman" panose="02020603050405020304" pitchFamily="18" charset="0"/>
              </a:rPr>
              <a:t>көтерінкі</a:t>
            </a:r>
            <a:r>
              <a:rPr lang="ru-RU" sz="1100" dirty="0">
                <a:solidFill>
                  <a:prstClr val="black"/>
                </a:solidFill>
                <a:latin typeface="Times New Roman" panose="02020603050405020304" pitchFamily="18" charset="0"/>
                <a:cs typeface="Times New Roman" panose="02020603050405020304" pitchFamily="18" charset="0"/>
              </a:rPr>
              <a:t> болады 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Бактыбай М.</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52771</TotalTime>
  <Words>606</Words>
  <Application>Microsoft Office PowerPoint</Application>
  <PresentationFormat>Лист A4 (210x297 мм)</PresentationFormat>
  <Paragraphs>102</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7622</cp:revision>
  <cp:lastPrinted>2025-07-15T07:11:11Z</cp:lastPrinted>
  <dcterms:created xsi:type="dcterms:W3CDTF">2018-03-27T06:03:00Z</dcterms:created>
  <dcterms:modified xsi:type="dcterms:W3CDTF">2026-04-22T06:03:34Z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